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44" r:id="rId5"/>
    <p:sldMasterId id="2147483745" r:id="rId6"/>
    <p:sldMasterId id="2147483746" r:id="rId7"/>
    <p:sldMasterId id="214748374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</p:sldIdLst>
  <p:sldSz cy="5143500" cx="9144000"/>
  <p:notesSz cx="6858000" cy="9144000"/>
  <p:embeddedFontLst>
    <p:embeddedFont>
      <p:font typeface="Rubik Medium"/>
      <p:regular r:id="rId56"/>
      <p:bold r:id="rId57"/>
      <p:italic r:id="rId58"/>
      <p:boldItalic r:id="rId59"/>
    </p:embeddedFont>
    <p:embeddedFont>
      <p:font typeface="Rubik Light"/>
      <p:regular r:id="rId60"/>
      <p:bold r:id="rId61"/>
      <p:italic r:id="rId62"/>
      <p:boldItalic r:id="rId63"/>
    </p:embeddedFont>
    <p:embeddedFont>
      <p:font typeface="Lato"/>
      <p:regular r:id="rId64"/>
      <p:bold r:id="rId65"/>
      <p:italic r:id="rId66"/>
      <p:boldItalic r:id="rId67"/>
    </p:embeddedFont>
    <p:embeddedFont>
      <p:font typeface="Rubik"/>
      <p:regular r:id="rId68"/>
      <p:bold r:id="rId69"/>
      <p:italic r:id="rId70"/>
      <p:boldItalic r:id="rId71"/>
    </p:embeddedFont>
    <p:embeddedFont>
      <p:font typeface="Helvetica Neue Light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9C83A57-F9E9-4215-8D20-6A225B93855E}">
  <a:tblStyle styleId="{C9C83A57-F9E9-4215-8D20-6A225B9385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HelveticaNeueLight-bold.fntdata"/><Relationship Id="rId72" Type="http://schemas.openxmlformats.org/officeDocument/2006/relationships/font" Target="fonts/HelveticaNeueLight-regular.fntdata"/><Relationship Id="rId31" Type="http://schemas.openxmlformats.org/officeDocument/2006/relationships/slide" Target="slides/slide22.xml"/><Relationship Id="rId75" Type="http://schemas.openxmlformats.org/officeDocument/2006/relationships/font" Target="fonts/HelveticaNeueLight-boldItalic.fntdata"/><Relationship Id="rId30" Type="http://schemas.openxmlformats.org/officeDocument/2006/relationships/slide" Target="slides/slide21.xml"/><Relationship Id="rId74" Type="http://schemas.openxmlformats.org/officeDocument/2006/relationships/font" Target="fonts/HelveticaNeueLight-italic.fntdata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71" Type="http://schemas.openxmlformats.org/officeDocument/2006/relationships/font" Target="fonts/Rubik-boldItalic.fntdata"/><Relationship Id="rId70" Type="http://schemas.openxmlformats.org/officeDocument/2006/relationships/font" Target="fonts/Rubik-italic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RubikLight-italic.fntdata"/><Relationship Id="rId61" Type="http://schemas.openxmlformats.org/officeDocument/2006/relationships/font" Target="fonts/RubikLight-bold.fntdata"/><Relationship Id="rId20" Type="http://schemas.openxmlformats.org/officeDocument/2006/relationships/slide" Target="slides/slide11.xml"/><Relationship Id="rId64" Type="http://schemas.openxmlformats.org/officeDocument/2006/relationships/font" Target="fonts/Lato-regular.fntdata"/><Relationship Id="rId63" Type="http://schemas.openxmlformats.org/officeDocument/2006/relationships/font" Target="fonts/RubikLight-boldItalic.fntdata"/><Relationship Id="rId22" Type="http://schemas.openxmlformats.org/officeDocument/2006/relationships/slide" Target="slides/slide13.xml"/><Relationship Id="rId66" Type="http://schemas.openxmlformats.org/officeDocument/2006/relationships/font" Target="fonts/Lato-italic.fntdata"/><Relationship Id="rId21" Type="http://schemas.openxmlformats.org/officeDocument/2006/relationships/slide" Target="slides/slide12.xml"/><Relationship Id="rId65" Type="http://schemas.openxmlformats.org/officeDocument/2006/relationships/font" Target="fonts/Lato-bold.fntdata"/><Relationship Id="rId24" Type="http://schemas.openxmlformats.org/officeDocument/2006/relationships/slide" Target="slides/slide15.xml"/><Relationship Id="rId68" Type="http://schemas.openxmlformats.org/officeDocument/2006/relationships/font" Target="fonts/Rubik-regular.fntdata"/><Relationship Id="rId23" Type="http://schemas.openxmlformats.org/officeDocument/2006/relationships/slide" Target="slides/slide14.xml"/><Relationship Id="rId67" Type="http://schemas.openxmlformats.org/officeDocument/2006/relationships/font" Target="fonts/Lato-boldItalic.fntdata"/><Relationship Id="rId60" Type="http://schemas.openxmlformats.org/officeDocument/2006/relationships/font" Target="fonts/RubikLight-regular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Rubik-bold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font" Target="fonts/RubikMedium-bold.fntdata"/><Relationship Id="rId12" Type="http://schemas.openxmlformats.org/officeDocument/2006/relationships/slide" Target="slides/slide3.xml"/><Relationship Id="rId56" Type="http://schemas.openxmlformats.org/officeDocument/2006/relationships/font" Target="fonts/RubikMedium-regular.fntdata"/><Relationship Id="rId15" Type="http://schemas.openxmlformats.org/officeDocument/2006/relationships/slide" Target="slides/slide6.xml"/><Relationship Id="rId59" Type="http://schemas.openxmlformats.org/officeDocument/2006/relationships/font" Target="fonts/RubikMedium-boldItalic.fntdata"/><Relationship Id="rId14" Type="http://schemas.openxmlformats.org/officeDocument/2006/relationships/slide" Target="slides/slide5.xml"/><Relationship Id="rId58" Type="http://schemas.openxmlformats.org/officeDocument/2006/relationships/font" Target="fonts/RubikMedium-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yJ6Sp8zOjxyOxCHEJ4Se9xZebvY4RxmlpP0sNvlZscU/edit#slide=id.g6d7104af44_0_217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d893756e6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d893756e6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¡RECUERDEN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TOMAR ASISTENCIA</a:t>
            </a: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 utilizando el link a Google Forms que recibieron!</a:t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6d893756e6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6d893756e6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6d893756e6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6d893756e6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Kernels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6d893756e6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6d893756e6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d893756e6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6d893756e6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d893756e6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6d893756e6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d893756e6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6d893756e6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d893756e6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6d893756e6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6d893756e6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g6d893756e6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6d893756e6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6d893756e6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d893756e6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6d893756e6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d893756e6_0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d893756e6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6d893756e6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6d893756e6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d893756e6_0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6d893756e6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d893756e6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6d893756e6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d893756e6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6d893756e6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6d893756e6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6d893756e6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6d893756e6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6d893756e6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6d893756e6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6d893756e6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6d893756e6_0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g6d893756e6_0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6d893756e6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6d893756e6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d893756e6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d893756e6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d893756e6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d893756e6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¿Cómo anduvieron?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(10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Actividad: Data Science en mi vida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(40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Explicación: Procesamiento del Lenguaje Natural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(40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Break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(15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Hands-on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Lanzamiento Entrega 05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Cierre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 minutos)</a:t>
            </a:r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6d893756e6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g6d893756e6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6d893756e6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g6d893756e6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d893756e6_0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6d893756e6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6d893756e6_0_1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6d893756e6_0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6d893756e6_0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g6d893756e6_0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d893756e6_0_1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g6d893756e6_0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d893756e6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6d893756e6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6d893756e6_0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6d893756e6_0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6d893756e6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6d893756e6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6d893756e6_0_1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6d893756e6_0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6d893756e6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6d893756e6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Mentores / Tutores: si quieren, pueden mostrar el </a:t>
            </a:r>
            <a:r>
              <a:rPr b="1" lang="es">
                <a:solidFill>
                  <a:srgbClr val="E1446D"/>
                </a:solidFill>
              </a:rPr>
              <a:t>plan de estudios y el cronograma de encuentros</a:t>
            </a:r>
            <a:r>
              <a:rPr lang="es"/>
              <a:t> para profundizar sobre los contenidos y temas a ver en cada encuentro / semana: </a:t>
            </a:r>
            <a:r>
              <a:rPr lang="es" u="sng">
                <a:solidFill>
                  <a:schemeClr val="accent5"/>
                </a:solidFill>
                <a:hlinkClick r:id="rId2"/>
              </a:rPr>
              <a:t>https://docs.google.com/presentation/d/1yJ6Sp8zOjxyOxCHEJ4Se9xZebvY4RxmlpP0sNvlZscU/edit#slide=id.g6d7104af44_0_217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6d893756e6_0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6d893756e6_0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Presentar que vamos a hablar de la Entrega 5 y pasar a la siguiente slide donde detallamos la actividad a realizar</a:t>
            </a:r>
            <a:endParaRPr sz="18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6d893756e6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6d893756e6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6d893756e6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6d893756e6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6d893756e6_0_1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6d893756e6_0_1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d893756e6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d893756e6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6d893756e6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g6d893756e6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Recuerden crear una tarjeta en el Trello para la clase con lo siguiente: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PDF de la clase</a:t>
            </a:r>
            <a:endParaRPr sz="1400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Materiales extra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que hayan mostrado o hecho en clase (links, bibliografía, artículos)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Recomendamos hacer una </a:t>
            </a: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reflexión como Equipo Docente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para registrar y compartir: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1- ¿Cómo respondió el grupo a las consignas? ¿cómo fue la participación?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2- ¿Cómo fue nuestra performance como equipo?¿todos nos sentimos cómodos en nuestros roles? ¿alguien necesita ayuda para la próxima?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3- ¿Qué nos gustaría mejorar para la clase que viene?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6d893756e6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6d893756e6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d893756e6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d893756e6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Preguntamos si tienen dudas o comentarios de la clase anterior. Podemos poner en común el notebook de la clase anterior.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d893756e6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6d893756e6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Mentores/as &amp; Tutores/as:</a:t>
            </a:r>
            <a:r>
              <a:rPr lang="es" sz="1400"/>
              <a:t> esta actividad está pensada para esta etapa de la carrera porque consideramos que los/as estudiantes ya adquirieron los conocimientos fundamentales en un flujo de DS con ML.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El objetivo es que en lo posible todos los estudiantes puedan presentar la consigna de la diapositiva siguiente.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El formato será el siguiente: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Cada primer encuentro de la semana —idealmente con la presencia del/de la tutor/a— 2 o 3 alumnos/as deberán presentar la consigna de la diapositiva siguiente.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Los encuentros en los que habrá esta actividad son 5 en total: el 33, 35, 37, 39, 41</a:t>
            </a:r>
            <a:endParaRPr sz="18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d893756e6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6d893756e6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d893756e6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d893756e6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6d893756e6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6d893756e6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4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0.gif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jpg"/><Relationship Id="rId3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28.gif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Relationship Id="rId3" Type="http://schemas.openxmlformats.org/officeDocument/2006/relationships/image" Target="../media/image1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29.gif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31.gif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Relationship Id="rId3" Type="http://schemas.openxmlformats.org/officeDocument/2006/relationships/image" Target="../media/image26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.jpg"/><Relationship Id="rId3" Type="http://schemas.openxmlformats.org/officeDocument/2006/relationships/image" Target="../media/image30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5" name="Google Shape;85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0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4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07" name="Google Shape;107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Google Shape;108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25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13" name="Google Shape;11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118" name="Google Shape;11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29" name="Google Shape;129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0" name="Google Shape;13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30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6" name="Google Shape;136;p31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33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146" name="Google Shape;146;p33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47" name="Google Shape;147;p33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48" name="Google Shape;148;p33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2" name="Google Shape;152;p35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1">
  <p:cSld name="CAPTION_ONLY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159" name="Google Shape;159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2">
  <p:cSld name="CAPTION_ONLY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162" name="Google Shape;162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_AND_BODY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3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" name="Google Shape;17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2">
  <p:cSld name="TITLE_AND_BODY_4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" name="Google Shape;17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3">
  <p:cSld name="TITLE_AND_BODY_5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" name="Google Shape;17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1" name="Google Shape;181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2" name="Google Shape;18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4">
  <p:cSld name="TITLE_AND_BODY_6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F3F3F3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6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94" name="Google Shape;194;p4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95" name="Google Shape;195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5500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8" name="Google Shape;198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01" name="Google Shape;201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3F3F3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04" name="Google Shape;204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05" name="Google Shape;205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48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rgbClr val="F3F3F3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09" name="Google Shape;209;p4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10" name="Google Shape;210;p4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1" name="Google Shape;211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2" name="Google Shape;212;p49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rgbClr val="F3F3F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6" name="Google Shape;216;p50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rgbClr val="F3F3F3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19" name="Google Shape;219;p5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20" name="Google Shape;220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1" name="Google Shape;221;p51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F3F3F3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5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24" name="Google Shape;224;p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5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ubik Medium"/>
              <a:buNone/>
              <a:defRPr b="0" sz="36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7" name="Google Shape;227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- Light">
  <p:cSld name="SECTION_TITLE_AND_DESCRIPTION"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5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31" name="Google Shape;231;p5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32" name="Google Shape;232;p5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33" name="Google Shape;233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4" name="Google Shape;234;p53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_1"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5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 Medium"/>
              <a:buNone/>
              <a:defRPr b="0" sz="26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38" name="Google Shape;238;p5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39" name="Google Shape;239;p5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40" name="Google Shape;240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1" name="Google Shape;241;p5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244" name="Google Shape;244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rgbClr val="5500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47" name="Google Shape;247;p5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5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"/>
              <a:buNone/>
              <a:defRPr b="0" sz="8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5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51" name="Google Shape;251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- Light">
  <p:cSld name="BIG_NUMBER_1">
    <p:bg>
      <p:bgPr>
        <a:solidFill>
          <a:srgbClr val="F3F3F3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5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54" name="Google Shape;254;p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5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8000"/>
              <a:buFont typeface="Rubik"/>
              <a:buNone/>
              <a:defRPr b="0" sz="80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5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58" name="Google Shape;258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1 1">
  <p:cSld name="SECTION_HEADER_1_2_1">
    <p:bg>
      <p:bgPr>
        <a:solidFill>
          <a:srgbClr val="E1446D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9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64" name="Google Shape;26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71" name="Google Shape;271;p61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2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62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6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63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279" name="Google Shape;279;p6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" name="Google Shape;281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82" name="Google Shape;28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63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i="0" sz="2800" u="none" cap="none" strike="noStrike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84" name="Google Shape;28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64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64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5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65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92" name="Google Shape;292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6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66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97" name="Google Shape;297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7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8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303" name="Google Shape;303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68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9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69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308" name="Google Shape;30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70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70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70"/>
          <p:cNvGrpSpPr/>
          <p:nvPr/>
        </p:nvGrpSpPr>
        <p:grpSpPr>
          <a:xfrm>
            <a:off x="1975500" y="3845558"/>
            <a:ext cx="5193000" cy="763722"/>
            <a:chOff x="1975250" y="1903874"/>
            <a:chExt cx="5193000" cy="763722"/>
          </a:xfrm>
        </p:grpSpPr>
        <p:sp>
          <p:nvSpPr>
            <p:cNvPr id="315" name="Google Shape;315;p70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s" sz="2700" u="none" cap="none" strike="noStrik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316" name="Google Shape;316;p70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317" name="Google Shape;317;p70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b="0"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2">
  <p:cSld name="CAPTION_ONLY_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0" name="Google Shape;320;p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23" name="Google Shape;323;p72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324" name="Google Shape;324;p7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7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p72"/>
          <p:cNvSpPr txBox="1"/>
          <p:nvPr/>
        </p:nvSpPr>
        <p:spPr>
          <a:xfrm>
            <a:off x="717025" y="445150"/>
            <a:ext cx="7839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</a:pPr>
            <a:r>
              <a:rPr b="1" i="0" lang="es" sz="2800" u="none" cap="none" strike="noStrike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Para la próxima</a:t>
            </a:r>
            <a:endParaRPr b="1" i="0" sz="2800" u="none" cap="none" strike="noStrike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73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73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4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74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335" name="Google Shape;335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5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6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6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342" name="Google Shape;342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45" name="Google Shape;345;p77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346" name="Google Shape;346;p7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" name="Google Shape;348;p77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51" name="Google Shape;351;p78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352" name="Google Shape;352;p7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7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78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1">
  <p:cSld name="SECTION_HEADER_1_2">
    <p:bg>
      <p:bgPr>
        <a:solidFill>
          <a:srgbClr val="009BDE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79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58" name="Google Shape;358;p79"/>
          <p:cNvPicPr preferRelativeResize="0"/>
          <p:nvPr/>
        </p:nvPicPr>
        <p:blipFill rotWithShape="1">
          <a:blip r:embed="rId3">
            <a:alphaModFix/>
          </a:blip>
          <a:srcRect b="0" l="22334" r="22328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1 1">
  <p:cSld name="SECTION_HEADER_1_2_1">
    <p:bg>
      <p:bgPr>
        <a:solidFill>
          <a:srgbClr val="E1446D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80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62" name="Google Shape;36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1">
  <p:cSld name="CAPTION_ONLY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8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5" name="Google Shape;365;p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2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3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83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372" name="Google Shape;372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6" name="Google Shape;376;p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7" name="Google Shape;377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 1">
  <p:cSld name="TITLE_1_1">
    <p:bg>
      <p:bgPr>
        <a:solidFill>
          <a:srgbClr val="F3F3F3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86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86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8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1">
  <p:cSld name="SECTION_HEADER_1_3">
    <p:bg>
      <p:bgPr>
        <a:noFill/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8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85" name="Google Shape;385;p8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" name="Google Shape;387;p8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88" name="Google Shape;388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87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90" name="Google Shape;39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_AND_BODY_2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3" name="Google Shape;393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4" name="Google Shape;394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2">
  <p:cSld name="SECTION_HEADER_1_4">
    <p:bg>
      <p:bgPr>
        <a:solidFill>
          <a:srgbClr val="009BDE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89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89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 1">
  <p:cSld name="CAPTION_ONLY_1_1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 1">
  <p:cSld name="TITLE_ONLY_1">
    <p:bg>
      <p:bgPr>
        <a:noFill/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91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91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91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406" name="Google Shape;406;p91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07" name="Google Shape;407;p91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408" name="Google Shape;408;p91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 1">
  <p:cSld name="TITLE_AND_TWO_COLUMNS_1_2_1_2">
    <p:bg>
      <p:bgPr>
        <a:noFill/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411" name="Google Shape;411;p92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412" name="Google Shape;412;p9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9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92"/>
          <p:cNvSpPr txBox="1"/>
          <p:nvPr/>
        </p:nvSpPr>
        <p:spPr>
          <a:xfrm>
            <a:off x="717025" y="445150"/>
            <a:ext cx="7839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</a:pPr>
            <a:r>
              <a:rPr b="1" i="0" lang="es" sz="2800" u="none" cap="none" strike="noStrike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Para la próxima</a:t>
            </a:r>
            <a:endParaRPr b="1" i="0" sz="2800" u="none" cap="none" strike="noStrike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bg>
      <p:bgPr>
        <a:solidFill>
          <a:srgbClr val="F3F3F3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93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9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  <p:sp>
        <p:nvSpPr>
          <p:cNvPr id="418" name="Google Shape;418;p9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19" name="Google Shape;419;p9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20" name="Google Shape;420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_2">
  <p:cSld name="TITLE_ONLY_2">
    <p:bg>
      <p:bgPr>
        <a:solidFill>
          <a:srgbClr val="F3F3F3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9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23" name="Google Shape;423;p9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94"/>
          <p:cNvSpPr txBox="1"/>
          <p:nvPr>
            <p:ph type="title"/>
          </p:nvPr>
        </p:nvSpPr>
        <p:spPr>
          <a:xfrm>
            <a:off x="727650" y="512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425" name="Google Shape;425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">
  <p:cSld name="SECTION_HEADER_1_5">
    <p:bg>
      <p:bgPr>
        <a:solidFill>
          <a:srgbClr val="5500FF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9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8" name="Google Shape;428;p9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9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9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ubik Medium"/>
              <a:buNone/>
              <a:defRPr b="0" sz="2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431" name="Google Shape;431;p9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32" name="Google Shape;432;p95"/>
          <p:cNvSpPr txBox="1"/>
          <p:nvPr>
            <p:ph idx="2" type="title"/>
          </p:nvPr>
        </p:nvSpPr>
        <p:spPr>
          <a:xfrm>
            <a:off x="727650" y="512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3">
  <p:cSld name="CAPTION_ONLY_3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9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435" name="Google Shape;435;p9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 1">
  <p:cSld name="SECTION_HEADER_1_6">
    <p:bg>
      <p:bgPr>
        <a:solidFill>
          <a:srgbClr val="5500FF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9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8" name="Google Shape;438;p9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9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9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ubik Medium"/>
              <a:buNone/>
              <a:defRPr b="0" sz="2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441" name="Google Shape;441;p9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2" name="Google Shape;442;p97"/>
          <p:cNvSpPr txBox="1"/>
          <p:nvPr>
            <p:ph idx="2" type="title"/>
          </p:nvPr>
        </p:nvSpPr>
        <p:spPr>
          <a:xfrm>
            <a:off x="727650" y="512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443" name="Google Shape;443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4">
  <p:cSld name="CAPTION_ONLY_4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9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446" name="Google Shape;446;p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1_3">
    <p:bg>
      <p:bgPr>
        <a:solidFill>
          <a:srgbClr val="F3F3F3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49" name="Google Shape;449;p9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50" name="Google Shape;450;p99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99"/>
          <p:cNvSpPr txBox="1"/>
          <p:nvPr>
            <p:ph idx="2" type="title"/>
          </p:nvPr>
        </p:nvSpPr>
        <p:spPr>
          <a:xfrm>
            <a:off x="727650" y="512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452" name="Google Shape;452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5" name="Google Shape;455;p100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6" name="Google Shape;456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32" Type="http://schemas.openxmlformats.org/officeDocument/2006/relationships/theme" Target="../theme/theme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56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76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3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85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70.xml"/><Relationship Id="rId36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9" name="Google Shape;18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90" name="Google Shape;190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 Medium"/>
              <a:buNone/>
              <a:defRPr b="0" i="0" sz="2800" u="none" cap="none" strike="noStrike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67" name="Google Shape;267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68" name="Google Shape;268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gif"/><Relationship Id="rId4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towardsdatascience.com/introduction-to-natural-language-processing-for-text-df845750fb63" TargetMode="External"/><Relationship Id="rId4" Type="http://schemas.openxmlformats.org/officeDocument/2006/relationships/hyperlink" Target="https://medium.com/@gon.esbuyo/get-started-with-nlp-part-i-d67ca26cc828" TargetMode="External"/><Relationship Id="rId5" Type="http://schemas.openxmlformats.org/officeDocument/2006/relationships/hyperlink" Target="https://www.nltk.org/book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0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110"/>
          <p:cNvPicPr preferRelativeResize="0"/>
          <p:nvPr/>
        </p:nvPicPr>
        <p:blipFill rotWithShape="1">
          <a:blip r:embed="rId3">
            <a:alphaModFix amt="29000"/>
          </a:blip>
          <a:srcRect b="10778" l="1150" r="1335" t="11005"/>
          <a:stretch/>
        </p:blipFill>
        <p:spPr>
          <a:xfrm>
            <a:off x="1586325" y="2021850"/>
            <a:ext cx="5287700" cy="20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110"/>
          <p:cNvSpPr txBox="1"/>
          <p:nvPr/>
        </p:nvSpPr>
        <p:spPr>
          <a:xfrm>
            <a:off x="899775" y="1159050"/>
            <a:ext cx="78009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2000">
                <a:solidFill>
                  <a:srgbClr val="D9D9D9"/>
                </a:solidFill>
                <a:latin typeface="Rubik Light"/>
                <a:ea typeface="Rubik Light"/>
                <a:cs typeface="Rubik Light"/>
                <a:sym typeface="Rubik Light"/>
              </a:rPr>
              <a:t>Sabemos trabajar con datos </a:t>
            </a:r>
            <a:r>
              <a:rPr b="1" lang="es" sz="2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estructurados</a:t>
            </a:r>
            <a:r>
              <a:rPr lang="es" sz="2000">
                <a:solidFill>
                  <a:srgbClr val="D9D9D9"/>
                </a:solidFill>
                <a:latin typeface="Rubik Light"/>
                <a:ea typeface="Rubik Light"/>
                <a:cs typeface="Rubik Light"/>
                <a:sym typeface="Rubik Light"/>
              </a:rPr>
              <a:t> (tablas y números).</a:t>
            </a:r>
            <a:endParaRPr sz="2000">
              <a:solidFill>
                <a:srgbClr val="D9D9D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3" name="Google Shape;513;p110"/>
          <p:cNvSpPr txBox="1"/>
          <p:nvPr/>
        </p:nvSpPr>
        <p:spPr>
          <a:xfrm>
            <a:off x="2113750" y="1725275"/>
            <a:ext cx="4916400" cy="230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24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Problema:</a:t>
            </a:r>
            <a:r>
              <a:rPr i="0" lang="es" sz="24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 Hay muchísimos datos disponibles en forma de lenguaje natural (texto, no estructurado) que contienen información relevante.</a:t>
            </a:r>
            <a:endParaRPr i="0" sz="24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19" name="Google Shape;519;p111"/>
          <p:cNvPicPr preferRelativeResize="0"/>
          <p:nvPr/>
        </p:nvPicPr>
        <p:blipFill rotWithShape="1">
          <a:blip r:embed="rId3">
            <a:alphaModFix/>
          </a:blip>
          <a:srcRect b="0" l="22566" r="22566" t="0"/>
          <a:stretch/>
        </p:blipFill>
        <p:spPr>
          <a:xfrm>
            <a:off x="5873150" y="3016475"/>
            <a:ext cx="1681800" cy="162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0" name="Google Shape;520;p111"/>
          <p:cNvSpPr txBox="1"/>
          <p:nvPr/>
        </p:nvSpPr>
        <p:spPr>
          <a:xfrm>
            <a:off x="1139900" y="987925"/>
            <a:ext cx="70596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¿Cómo hacemos para darle sentido a estos datos y trabajar con ellos en el marco de Ciencia de Datos?</a:t>
            </a:r>
            <a:endParaRPr sz="3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12"/>
          <p:cNvSpPr txBox="1"/>
          <p:nvPr/>
        </p:nvSpPr>
        <p:spPr>
          <a:xfrm>
            <a:off x="899775" y="1103875"/>
            <a:ext cx="62025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El procesamiento de lenguaje natural es una rama de la inteligencia artificial que se enfoca en permitirle a las computadoras entender y procesar lenguaje natural.</a:t>
            </a:r>
            <a:endParaRPr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26" name="Google Shape;526;p112"/>
          <p:cNvPicPr preferRelativeResize="0"/>
          <p:nvPr/>
        </p:nvPicPr>
        <p:blipFill rotWithShape="1">
          <a:blip r:embed="rId3">
            <a:alphaModFix/>
          </a:blip>
          <a:srcRect b="0" l="1302" r="0" t="0"/>
          <a:stretch/>
        </p:blipFill>
        <p:spPr>
          <a:xfrm>
            <a:off x="1478175" y="2368525"/>
            <a:ext cx="4398400" cy="23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12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NLP </a:t>
            </a:r>
            <a:r>
              <a:rPr b="1" lang="es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es la solución</a:t>
            </a:r>
            <a:endParaRPr b="1" sz="2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13"/>
          <p:cNvSpPr/>
          <p:nvPr/>
        </p:nvSpPr>
        <p:spPr>
          <a:xfrm>
            <a:off x="1249825" y="4007400"/>
            <a:ext cx="2211300" cy="40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13"/>
          <p:cNvSpPr/>
          <p:nvPr/>
        </p:nvSpPr>
        <p:spPr>
          <a:xfrm>
            <a:off x="1249825" y="1297900"/>
            <a:ext cx="2211300" cy="40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13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NLP 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Flujo de trabajo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5" name="Google Shape;535;p113"/>
          <p:cNvSpPr txBox="1"/>
          <p:nvPr/>
        </p:nvSpPr>
        <p:spPr>
          <a:xfrm>
            <a:off x="1521100" y="1314675"/>
            <a:ext cx="15915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Datos</a:t>
            </a:r>
            <a:endParaRPr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6" name="Google Shape;536;p113"/>
          <p:cNvSpPr txBox="1"/>
          <p:nvPr/>
        </p:nvSpPr>
        <p:spPr>
          <a:xfrm>
            <a:off x="899775" y="4015801"/>
            <a:ext cx="2834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Modelos</a:t>
            </a:r>
            <a:endParaRPr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37" name="Google Shape;53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3099" y="2176762"/>
            <a:ext cx="1927450" cy="136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8" name="Google Shape;538;p113"/>
          <p:cNvCxnSpPr>
            <a:stCxn id="535" idx="2"/>
            <a:endCxn id="537" idx="0"/>
          </p:cNvCxnSpPr>
          <p:nvPr/>
        </p:nvCxnSpPr>
        <p:spPr>
          <a:xfrm>
            <a:off x="2316850" y="1701375"/>
            <a:ext cx="0" cy="475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9" name="Google Shape;539;p113"/>
          <p:cNvCxnSpPr>
            <a:stCxn id="537" idx="2"/>
            <a:endCxn id="536" idx="0"/>
          </p:cNvCxnSpPr>
          <p:nvPr/>
        </p:nvCxnSpPr>
        <p:spPr>
          <a:xfrm>
            <a:off x="2316824" y="3540412"/>
            <a:ext cx="0" cy="475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14"/>
          <p:cNvSpPr/>
          <p:nvPr/>
        </p:nvSpPr>
        <p:spPr>
          <a:xfrm>
            <a:off x="1249825" y="4007400"/>
            <a:ext cx="2211300" cy="40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14"/>
          <p:cNvSpPr/>
          <p:nvPr/>
        </p:nvSpPr>
        <p:spPr>
          <a:xfrm>
            <a:off x="1249825" y="1297900"/>
            <a:ext cx="2211300" cy="40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14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NLP 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Flujo de trabajo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7" name="Google Shape;547;p114"/>
          <p:cNvSpPr txBox="1"/>
          <p:nvPr/>
        </p:nvSpPr>
        <p:spPr>
          <a:xfrm>
            <a:off x="1521100" y="1314675"/>
            <a:ext cx="15915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Datos</a:t>
            </a:r>
            <a:endParaRPr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8" name="Google Shape;548;p114"/>
          <p:cNvSpPr txBox="1"/>
          <p:nvPr/>
        </p:nvSpPr>
        <p:spPr>
          <a:xfrm>
            <a:off x="899775" y="4015801"/>
            <a:ext cx="2834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Modelos</a:t>
            </a:r>
            <a:endParaRPr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49" name="Google Shape;549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3099" y="2176762"/>
            <a:ext cx="1927450" cy="136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p114"/>
          <p:cNvCxnSpPr>
            <a:stCxn id="547" idx="2"/>
            <a:endCxn id="549" idx="0"/>
          </p:cNvCxnSpPr>
          <p:nvPr/>
        </p:nvCxnSpPr>
        <p:spPr>
          <a:xfrm>
            <a:off x="2316850" y="1701375"/>
            <a:ext cx="0" cy="475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114"/>
          <p:cNvCxnSpPr>
            <a:stCxn id="549" idx="2"/>
            <a:endCxn id="548" idx="0"/>
          </p:cNvCxnSpPr>
          <p:nvPr/>
        </p:nvCxnSpPr>
        <p:spPr>
          <a:xfrm>
            <a:off x="2316824" y="3540412"/>
            <a:ext cx="0" cy="475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2" name="Google Shape;552;p114"/>
          <p:cNvSpPr txBox="1"/>
          <p:nvPr/>
        </p:nvSpPr>
        <p:spPr>
          <a:xfrm>
            <a:off x="4803050" y="2571750"/>
            <a:ext cx="2974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8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Para esta vamos a usar la librería NLTK de Python</a:t>
            </a:r>
            <a:endParaRPr i="0" sz="18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53" name="Google Shape;553;p114"/>
          <p:cNvCxnSpPr/>
          <p:nvPr/>
        </p:nvCxnSpPr>
        <p:spPr>
          <a:xfrm>
            <a:off x="3620300" y="2826651"/>
            <a:ext cx="8430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15"/>
          <p:cNvSpPr/>
          <p:nvPr/>
        </p:nvSpPr>
        <p:spPr>
          <a:xfrm>
            <a:off x="1249825" y="4007400"/>
            <a:ext cx="2211300" cy="40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115"/>
          <p:cNvSpPr/>
          <p:nvPr/>
        </p:nvSpPr>
        <p:spPr>
          <a:xfrm>
            <a:off x="1249825" y="1297900"/>
            <a:ext cx="2211300" cy="40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15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NLP 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Flujo de trabajo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1" name="Google Shape;561;p115"/>
          <p:cNvSpPr txBox="1"/>
          <p:nvPr/>
        </p:nvSpPr>
        <p:spPr>
          <a:xfrm>
            <a:off x="1521100" y="1314675"/>
            <a:ext cx="15915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Datos</a:t>
            </a:r>
            <a:endParaRPr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2" name="Google Shape;562;p115"/>
          <p:cNvSpPr txBox="1"/>
          <p:nvPr/>
        </p:nvSpPr>
        <p:spPr>
          <a:xfrm>
            <a:off x="899775" y="4015801"/>
            <a:ext cx="2834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Modelos</a:t>
            </a:r>
            <a:endParaRPr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63" name="Google Shape;563;p115"/>
          <p:cNvCxnSpPr>
            <a:stCxn id="561" idx="2"/>
            <a:endCxn id="564" idx="0"/>
          </p:cNvCxnSpPr>
          <p:nvPr/>
        </p:nvCxnSpPr>
        <p:spPr>
          <a:xfrm>
            <a:off x="2316850" y="1701375"/>
            <a:ext cx="0" cy="492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5" name="Google Shape;565;p115"/>
          <p:cNvCxnSpPr>
            <a:stCxn id="566" idx="2"/>
            <a:endCxn id="562" idx="0"/>
          </p:cNvCxnSpPr>
          <p:nvPr/>
        </p:nvCxnSpPr>
        <p:spPr>
          <a:xfrm>
            <a:off x="2316900" y="3540375"/>
            <a:ext cx="0" cy="475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7" name="Google Shape;567;p115"/>
          <p:cNvSpPr/>
          <p:nvPr/>
        </p:nvSpPr>
        <p:spPr>
          <a:xfrm>
            <a:off x="1249825" y="2176875"/>
            <a:ext cx="2211300" cy="40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15"/>
          <p:cNvSpPr txBox="1"/>
          <p:nvPr/>
        </p:nvSpPr>
        <p:spPr>
          <a:xfrm>
            <a:off x="1013400" y="2193650"/>
            <a:ext cx="26070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Normalización</a:t>
            </a:r>
            <a:endParaRPr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8" name="Google Shape;568;p115"/>
          <p:cNvSpPr/>
          <p:nvPr/>
        </p:nvSpPr>
        <p:spPr>
          <a:xfrm>
            <a:off x="1249825" y="3136900"/>
            <a:ext cx="2211300" cy="40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15"/>
          <p:cNvSpPr txBox="1"/>
          <p:nvPr/>
        </p:nvSpPr>
        <p:spPr>
          <a:xfrm>
            <a:off x="1100550" y="3153675"/>
            <a:ext cx="2432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Vectorización</a:t>
            </a:r>
            <a:endParaRPr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69" name="Google Shape;569;p115"/>
          <p:cNvCxnSpPr>
            <a:stCxn id="564" idx="2"/>
            <a:endCxn id="566" idx="0"/>
          </p:cNvCxnSpPr>
          <p:nvPr/>
        </p:nvCxnSpPr>
        <p:spPr>
          <a:xfrm>
            <a:off x="2316900" y="2580350"/>
            <a:ext cx="0" cy="573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p115"/>
          <p:cNvSpPr txBox="1"/>
          <p:nvPr/>
        </p:nvSpPr>
        <p:spPr>
          <a:xfrm>
            <a:off x="4304125" y="1323100"/>
            <a:ext cx="41082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Obtención: Scraping, Parsing (muchas veces NO es una parte trivial)</a:t>
            </a:r>
            <a:endParaRPr i="0" sz="1400" u="none" cap="none" strike="noStrike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71" name="Google Shape;571;p115"/>
          <p:cNvSpPr txBox="1"/>
          <p:nvPr/>
        </p:nvSpPr>
        <p:spPr>
          <a:xfrm>
            <a:off x="4304125" y="2223475"/>
            <a:ext cx="41082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Limpiar caracteres, pasar a minúsculas, Tokenizar, llevar a raíz (Stemmizar o Lemmatizar.)</a:t>
            </a:r>
            <a:endParaRPr i="0" sz="1400" u="none" cap="none" strike="noStrike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72" name="Google Shape;572;p115"/>
          <p:cNvSpPr txBox="1"/>
          <p:nvPr/>
        </p:nvSpPr>
        <p:spPr>
          <a:xfrm>
            <a:off x="4304125" y="3109825"/>
            <a:ext cx="41082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Encoders, Word embeddings.</a:t>
            </a:r>
            <a:endParaRPr i="0" sz="1400" u="none" cap="none" strike="noStrike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73" name="Google Shape;573;p115"/>
          <p:cNvCxnSpPr>
            <a:endCxn id="570" idx="1"/>
          </p:cNvCxnSpPr>
          <p:nvPr/>
        </p:nvCxnSpPr>
        <p:spPr>
          <a:xfrm>
            <a:off x="3461125" y="1516450"/>
            <a:ext cx="8430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oval"/>
            <a:tailEnd len="med" w="med" type="none"/>
          </a:ln>
        </p:spPr>
      </p:cxnSp>
      <p:cxnSp>
        <p:nvCxnSpPr>
          <p:cNvPr id="574" name="Google Shape;574;p115"/>
          <p:cNvCxnSpPr>
            <a:endCxn id="571" idx="1"/>
          </p:cNvCxnSpPr>
          <p:nvPr/>
        </p:nvCxnSpPr>
        <p:spPr>
          <a:xfrm>
            <a:off x="3461125" y="2416825"/>
            <a:ext cx="8430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oval"/>
            <a:tailEnd len="med" w="med" type="none"/>
          </a:ln>
        </p:spPr>
      </p:cxnSp>
      <p:cxnSp>
        <p:nvCxnSpPr>
          <p:cNvPr id="575" name="Google Shape;575;p115"/>
          <p:cNvCxnSpPr>
            <a:endCxn id="572" idx="1"/>
          </p:cNvCxnSpPr>
          <p:nvPr/>
        </p:nvCxnSpPr>
        <p:spPr>
          <a:xfrm>
            <a:off x="3461125" y="3303175"/>
            <a:ext cx="8430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oval"/>
            <a:tailEnd len="med" w="med" type="none"/>
          </a:ln>
        </p:spPr>
      </p:cxnSp>
      <p:sp>
        <p:nvSpPr>
          <p:cNvPr id="576" name="Google Shape;576;p115"/>
          <p:cNvSpPr txBox="1"/>
          <p:nvPr/>
        </p:nvSpPr>
        <p:spPr>
          <a:xfrm>
            <a:off x="4304125" y="4024225"/>
            <a:ext cx="41082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Los mismos que usamos para datos numéricos.</a:t>
            </a:r>
            <a:endParaRPr i="0" sz="1400" u="none" cap="none" strike="noStrike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77" name="Google Shape;577;p115"/>
          <p:cNvCxnSpPr>
            <a:endCxn id="576" idx="1"/>
          </p:cNvCxnSpPr>
          <p:nvPr/>
        </p:nvCxnSpPr>
        <p:spPr>
          <a:xfrm>
            <a:off x="3461125" y="4217575"/>
            <a:ext cx="8430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oval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1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Normalización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17"/>
          <p:cNvSpPr txBox="1"/>
          <p:nvPr/>
        </p:nvSpPr>
        <p:spPr>
          <a:xfrm>
            <a:off x="879800" y="1366500"/>
            <a:ext cx="27975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Idea: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llevar todo el texto a un formato común donde palabras escrita de manera distinta o con significados similares se representen de la misma manera.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88" name="Google Shape;588;p117"/>
          <p:cNvPicPr preferRelativeResize="0"/>
          <p:nvPr/>
        </p:nvPicPr>
        <p:blipFill rotWithShape="1">
          <a:blip r:embed="rId3">
            <a:alphaModFix amt="67000"/>
          </a:blip>
          <a:srcRect b="0" l="0" r="0" t="0"/>
          <a:stretch/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117"/>
          <p:cNvSpPr txBox="1"/>
          <p:nvPr/>
        </p:nvSpPr>
        <p:spPr>
          <a:xfrm>
            <a:off x="899775" y="6040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Normalizar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18"/>
          <p:cNvSpPr/>
          <p:nvPr/>
        </p:nvSpPr>
        <p:spPr>
          <a:xfrm>
            <a:off x="371875" y="1773325"/>
            <a:ext cx="4111200" cy="2223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18"/>
          <p:cNvSpPr txBox="1"/>
          <p:nvPr/>
        </p:nvSpPr>
        <p:spPr>
          <a:xfrm>
            <a:off x="378179" y="1833375"/>
            <a:ext cx="410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Quiero Pasear a mi perro por #Palermo</a:t>
            </a:r>
            <a:endParaRPr i="0" sz="16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6" name="Google Shape;596;p118"/>
          <p:cNvSpPr txBox="1"/>
          <p:nvPr/>
        </p:nvSpPr>
        <p:spPr>
          <a:xfrm>
            <a:off x="378179" y="3295725"/>
            <a:ext cx="410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Quisiera pasear a mis perros por Palermo</a:t>
            </a:r>
            <a:endParaRPr i="0" sz="16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7" name="Google Shape;597;p118"/>
          <p:cNvSpPr txBox="1"/>
          <p:nvPr/>
        </p:nvSpPr>
        <p:spPr>
          <a:xfrm>
            <a:off x="899775" y="6040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Normalizar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8" name="Google Shape;598;p118"/>
          <p:cNvSpPr txBox="1"/>
          <p:nvPr/>
        </p:nvSpPr>
        <p:spPr>
          <a:xfrm>
            <a:off x="378179" y="2411250"/>
            <a:ext cx="41049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" sz="4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≠</a:t>
            </a:r>
            <a:endParaRPr b="1" i="0" sz="48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9"/>
          <p:cNvSpPr/>
          <p:nvPr/>
        </p:nvSpPr>
        <p:spPr>
          <a:xfrm>
            <a:off x="371875" y="1773325"/>
            <a:ext cx="4111200" cy="2223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19"/>
          <p:cNvSpPr txBox="1"/>
          <p:nvPr/>
        </p:nvSpPr>
        <p:spPr>
          <a:xfrm>
            <a:off x="378179" y="1833375"/>
            <a:ext cx="410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Quiero Pasear a mi perro por #Palermo</a:t>
            </a:r>
            <a:endParaRPr i="0" sz="16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5" name="Google Shape;605;p119"/>
          <p:cNvSpPr txBox="1"/>
          <p:nvPr/>
        </p:nvSpPr>
        <p:spPr>
          <a:xfrm>
            <a:off x="378179" y="3295725"/>
            <a:ext cx="410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Quisiera pasear a mis perros por Palermo</a:t>
            </a:r>
            <a:endParaRPr i="0" sz="16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6" name="Google Shape;606;p119"/>
          <p:cNvSpPr txBox="1"/>
          <p:nvPr/>
        </p:nvSpPr>
        <p:spPr>
          <a:xfrm>
            <a:off x="899775" y="6040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Normalizar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7" name="Google Shape;607;p119"/>
          <p:cNvSpPr txBox="1"/>
          <p:nvPr/>
        </p:nvSpPr>
        <p:spPr>
          <a:xfrm>
            <a:off x="378179" y="2411250"/>
            <a:ext cx="41049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" sz="4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≠</a:t>
            </a:r>
            <a:endParaRPr b="1" i="0" sz="48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8" name="Google Shape;608;p119"/>
          <p:cNvSpPr txBox="1"/>
          <p:nvPr/>
        </p:nvSpPr>
        <p:spPr>
          <a:xfrm>
            <a:off x="5941851" y="2659075"/>
            <a:ext cx="3562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</a:t>
            </a:r>
            <a:r>
              <a:rPr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uiero 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</a:t>
            </a:r>
            <a:r>
              <a:rPr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asear mi perro Palermo</a:t>
            </a:r>
            <a:endParaRPr i="0" sz="1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09" name="Google Shape;609;p119"/>
          <p:cNvCxnSpPr>
            <a:stCxn id="603" idx="3"/>
            <a:endCxn id="608" idx="1"/>
          </p:cNvCxnSpPr>
          <p:nvPr/>
        </p:nvCxnSpPr>
        <p:spPr>
          <a:xfrm>
            <a:off x="4483075" y="2884975"/>
            <a:ext cx="14589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0" name="Google Shape;610;p119"/>
          <p:cNvSpPr txBox="1"/>
          <p:nvPr/>
        </p:nvSpPr>
        <p:spPr>
          <a:xfrm>
            <a:off x="4524475" y="3025450"/>
            <a:ext cx="1376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s" sz="13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Buscamos llevarlo a una forma común</a:t>
            </a:r>
            <a:endParaRPr i="1" sz="13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0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¡Bienvenidos/as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Data Science!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20"/>
          <p:cNvSpPr txBox="1"/>
          <p:nvPr/>
        </p:nvSpPr>
        <p:spPr>
          <a:xfrm>
            <a:off x="899775" y="1486675"/>
            <a:ext cx="58260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ubik"/>
              <a:buChar char="-"/>
            </a:pP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Pasar a minúsculas</a:t>
            </a:r>
            <a:endParaRPr sz="2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ubik"/>
              <a:buChar char="-"/>
            </a:pP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Tokenizar</a:t>
            </a:r>
            <a:endParaRPr sz="2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ubik"/>
              <a:buChar char="-"/>
            </a:pP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Limpiar caracteres</a:t>
            </a:r>
            <a:endParaRPr sz="2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2000"/>
              <a:buFont typeface="Rubik"/>
              <a:buChar char="-"/>
            </a:pP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Llevar a raíz</a:t>
            </a:r>
            <a:endParaRPr sz="2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16" name="Google Shape;616;p120"/>
          <p:cNvSpPr txBox="1"/>
          <p:nvPr/>
        </p:nvSpPr>
        <p:spPr>
          <a:xfrm>
            <a:off x="899775" y="6040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Normalizar 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Formas de hacerlo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21"/>
          <p:cNvSpPr txBox="1"/>
          <p:nvPr/>
        </p:nvSpPr>
        <p:spPr>
          <a:xfrm>
            <a:off x="899775" y="1486675"/>
            <a:ext cx="74019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2000"/>
              <a:buFont typeface="Rubik"/>
              <a:buChar char="-"/>
            </a:pPr>
            <a:r>
              <a:rPr b="1" lang="es" sz="2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Pasar a minúsculas:</a:t>
            </a:r>
            <a:r>
              <a:rPr b="1"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pasar todas los caracteres de un texto a su forma minúscula para homogeneizar.</a:t>
            </a:r>
            <a:endParaRPr sz="2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2" name="Google Shape;622;p121"/>
          <p:cNvSpPr txBox="1"/>
          <p:nvPr/>
        </p:nvSpPr>
        <p:spPr>
          <a:xfrm>
            <a:off x="899775" y="6040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Normalizar 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Formas de hacerlo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3" name="Google Shape;623;p121"/>
          <p:cNvSpPr txBox="1"/>
          <p:nvPr/>
        </p:nvSpPr>
        <p:spPr>
          <a:xfrm>
            <a:off x="3905188" y="3213925"/>
            <a:ext cx="1261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texto.lower()</a:t>
            </a:r>
            <a:endParaRPr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4" name="Google Shape;624;p121"/>
          <p:cNvSpPr txBox="1"/>
          <p:nvPr/>
        </p:nvSpPr>
        <p:spPr>
          <a:xfrm>
            <a:off x="876850" y="3039825"/>
            <a:ext cx="27258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“Esto es un texto. Tiene varias oraciones. Todas son distintas, ninguna es igual.”</a:t>
            </a:r>
            <a:endParaRPr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5" name="Google Shape;625;p121"/>
          <p:cNvSpPr txBox="1"/>
          <p:nvPr/>
        </p:nvSpPr>
        <p:spPr>
          <a:xfrm>
            <a:off x="5469225" y="3039825"/>
            <a:ext cx="28323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“esto es un texto. tiene varias oraciones. todas son distintas, ninguna es igual.”</a:t>
            </a:r>
            <a:endParaRPr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26" name="Google Shape;626;p121"/>
          <p:cNvCxnSpPr/>
          <p:nvPr/>
        </p:nvCxnSpPr>
        <p:spPr>
          <a:xfrm>
            <a:off x="3989825" y="3587725"/>
            <a:ext cx="10695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7" name="Google Shape;627;p121"/>
          <p:cNvCxnSpPr/>
          <p:nvPr/>
        </p:nvCxnSpPr>
        <p:spPr>
          <a:xfrm>
            <a:off x="937375" y="2686675"/>
            <a:ext cx="7390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22"/>
          <p:cNvSpPr txBox="1"/>
          <p:nvPr/>
        </p:nvSpPr>
        <p:spPr>
          <a:xfrm>
            <a:off x="899775" y="1486675"/>
            <a:ext cx="74019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2000"/>
              <a:buFont typeface="Rubik"/>
              <a:buChar char="-"/>
            </a:pPr>
            <a:r>
              <a:rPr b="1" lang="es" sz="2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Tokenizar:</a:t>
            </a:r>
            <a:r>
              <a:rPr b="1"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pasar de un único string de texto a una lista de strings de oraciones.</a:t>
            </a:r>
            <a:endParaRPr sz="2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33" name="Google Shape;633;p122"/>
          <p:cNvSpPr txBox="1"/>
          <p:nvPr/>
        </p:nvSpPr>
        <p:spPr>
          <a:xfrm>
            <a:off x="899775" y="6040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Normalizar 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Formas de hacerlo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34" name="Google Shape;634;p122"/>
          <p:cNvSpPr txBox="1"/>
          <p:nvPr/>
        </p:nvSpPr>
        <p:spPr>
          <a:xfrm>
            <a:off x="2690575" y="4488775"/>
            <a:ext cx="36906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nltk.tokenize.sent_tokenize(texto)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35" name="Google Shape;635;p122"/>
          <p:cNvSpPr txBox="1"/>
          <p:nvPr/>
        </p:nvSpPr>
        <p:spPr>
          <a:xfrm>
            <a:off x="876850" y="3039825"/>
            <a:ext cx="27258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“esto es un texto. tiene varias oraciones. todas son distintas, ninguna es igual.”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36" name="Google Shape;636;p122"/>
          <p:cNvSpPr txBox="1"/>
          <p:nvPr/>
        </p:nvSpPr>
        <p:spPr>
          <a:xfrm>
            <a:off x="5469225" y="3039825"/>
            <a:ext cx="28323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[“esto es un texto.”, “tiene varias oraciones.”, “todas son distintas, ninguna es igual.”]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37" name="Google Shape;637;p122"/>
          <p:cNvCxnSpPr/>
          <p:nvPr/>
        </p:nvCxnSpPr>
        <p:spPr>
          <a:xfrm>
            <a:off x="3989825" y="3587725"/>
            <a:ext cx="10695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8" name="Google Shape;638;p122"/>
          <p:cNvCxnSpPr/>
          <p:nvPr/>
        </p:nvCxnSpPr>
        <p:spPr>
          <a:xfrm>
            <a:off x="937375" y="2686675"/>
            <a:ext cx="7390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23"/>
          <p:cNvSpPr txBox="1"/>
          <p:nvPr/>
        </p:nvSpPr>
        <p:spPr>
          <a:xfrm>
            <a:off x="899775" y="1486675"/>
            <a:ext cx="7428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2000"/>
              <a:buFont typeface="Rubik"/>
              <a:buChar char="-"/>
            </a:pPr>
            <a:r>
              <a:rPr b="1" lang="es" sz="2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Tokenizar palabras:</a:t>
            </a:r>
            <a:r>
              <a:rPr b="1"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pasar de un único string de una oración a una lista de strings de Tokens (palabras, puntuaciones, símbolos).</a:t>
            </a:r>
            <a:endParaRPr sz="2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4" name="Google Shape;644;p123"/>
          <p:cNvSpPr txBox="1"/>
          <p:nvPr/>
        </p:nvSpPr>
        <p:spPr>
          <a:xfrm>
            <a:off x="899775" y="6040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Normalizar 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Formas de hacerlo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5" name="Google Shape;645;p123"/>
          <p:cNvSpPr txBox="1"/>
          <p:nvPr/>
        </p:nvSpPr>
        <p:spPr>
          <a:xfrm>
            <a:off x="2690575" y="4488775"/>
            <a:ext cx="36906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nltk.tokenize.word_tokenize(texto)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6" name="Google Shape;646;p123"/>
          <p:cNvSpPr txBox="1"/>
          <p:nvPr/>
        </p:nvSpPr>
        <p:spPr>
          <a:xfrm>
            <a:off x="876850" y="3260725"/>
            <a:ext cx="2725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“esto es un #hastag.”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7" name="Google Shape;647;p123"/>
          <p:cNvSpPr txBox="1"/>
          <p:nvPr/>
        </p:nvSpPr>
        <p:spPr>
          <a:xfrm>
            <a:off x="5469225" y="3260725"/>
            <a:ext cx="2832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[“esto”, “es”, “un”, “#”, “hashtag”, “.”]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48" name="Google Shape;648;p123"/>
          <p:cNvCxnSpPr/>
          <p:nvPr/>
        </p:nvCxnSpPr>
        <p:spPr>
          <a:xfrm>
            <a:off x="3989825" y="3587725"/>
            <a:ext cx="10695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9" name="Google Shape;649;p123"/>
          <p:cNvCxnSpPr/>
          <p:nvPr/>
        </p:nvCxnSpPr>
        <p:spPr>
          <a:xfrm>
            <a:off x="937375" y="2686675"/>
            <a:ext cx="7390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24"/>
          <p:cNvSpPr txBox="1"/>
          <p:nvPr/>
        </p:nvSpPr>
        <p:spPr>
          <a:xfrm>
            <a:off x="899775" y="1486675"/>
            <a:ext cx="7428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2000"/>
              <a:buFont typeface="Rubik"/>
              <a:buChar char="-"/>
            </a:pPr>
            <a:r>
              <a:rPr b="1" lang="es" sz="2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Limpiar caracteres:</a:t>
            </a:r>
            <a:r>
              <a:rPr b="1"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nos quedamos sólo con los caracteres de interés. Esto dependerá de nuestro problema en particular. En nuestro caso vamos a utilizar la librería ‘re’, que nos permite modificar texto.</a:t>
            </a:r>
            <a:endParaRPr sz="2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5" name="Google Shape;655;p124"/>
          <p:cNvSpPr txBox="1"/>
          <p:nvPr/>
        </p:nvSpPr>
        <p:spPr>
          <a:xfrm>
            <a:off x="899775" y="6040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Normalizar 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Formas de hacerlo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6" name="Google Shape;656;p124"/>
          <p:cNvSpPr txBox="1"/>
          <p:nvPr/>
        </p:nvSpPr>
        <p:spPr>
          <a:xfrm>
            <a:off x="2690575" y="4392625"/>
            <a:ext cx="36906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import re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re.sub("[^a-zA-Z]"," ",str(texto))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7" name="Google Shape;657;p124"/>
          <p:cNvSpPr txBox="1"/>
          <p:nvPr/>
        </p:nvSpPr>
        <p:spPr>
          <a:xfrm>
            <a:off x="876850" y="3403150"/>
            <a:ext cx="2725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[“esto es un #hashtag.”]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8" name="Google Shape;658;p124"/>
          <p:cNvSpPr txBox="1"/>
          <p:nvPr/>
        </p:nvSpPr>
        <p:spPr>
          <a:xfrm>
            <a:off x="5469225" y="3403150"/>
            <a:ext cx="2832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[“esto es un hashtag”]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59" name="Google Shape;659;p124"/>
          <p:cNvCxnSpPr/>
          <p:nvPr/>
        </p:nvCxnSpPr>
        <p:spPr>
          <a:xfrm>
            <a:off x="3989825" y="3587725"/>
            <a:ext cx="10695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0" name="Google Shape;660;p124"/>
          <p:cNvCxnSpPr/>
          <p:nvPr/>
        </p:nvCxnSpPr>
        <p:spPr>
          <a:xfrm>
            <a:off x="937375" y="3067675"/>
            <a:ext cx="7390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25"/>
          <p:cNvSpPr txBox="1"/>
          <p:nvPr/>
        </p:nvSpPr>
        <p:spPr>
          <a:xfrm>
            <a:off x="899775" y="1486675"/>
            <a:ext cx="7428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2000"/>
              <a:buFont typeface="Rubik"/>
              <a:buChar char="-"/>
            </a:pPr>
            <a:r>
              <a:rPr b="1" lang="es" sz="2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Llevar a raíz:</a:t>
            </a:r>
            <a:r>
              <a:rPr b="1"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buscamos llevar palabras distintas con significados similares a una forma común.</a:t>
            </a:r>
            <a:endParaRPr sz="2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6" name="Google Shape;666;p125"/>
          <p:cNvSpPr txBox="1"/>
          <p:nvPr/>
        </p:nvSpPr>
        <p:spPr>
          <a:xfrm>
            <a:off x="899775" y="6040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Normalizar 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Formas de hacerlo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7" name="Google Shape;667;p125"/>
          <p:cNvSpPr txBox="1"/>
          <p:nvPr/>
        </p:nvSpPr>
        <p:spPr>
          <a:xfrm>
            <a:off x="2690575" y="4284475"/>
            <a:ext cx="36906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from nltk.stem import PorterStemmer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stemmer = PorterStemmer()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stemmer.stem(palabra)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8" name="Google Shape;668;p125"/>
          <p:cNvSpPr txBox="1"/>
          <p:nvPr/>
        </p:nvSpPr>
        <p:spPr>
          <a:xfrm>
            <a:off x="781150" y="3403150"/>
            <a:ext cx="29172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[“starting”, “wants”, “repartitions”, “america’s”]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9" name="Google Shape;669;p125"/>
          <p:cNvSpPr txBox="1"/>
          <p:nvPr/>
        </p:nvSpPr>
        <p:spPr>
          <a:xfrm>
            <a:off x="5469225" y="3403150"/>
            <a:ext cx="2832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[“start”, “want”, “repar”, “america”]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70" name="Google Shape;670;p125"/>
          <p:cNvCxnSpPr/>
          <p:nvPr/>
        </p:nvCxnSpPr>
        <p:spPr>
          <a:xfrm>
            <a:off x="3989825" y="3659850"/>
            <a:ext cx="10695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1" name="Google Shape;671;p125"/>
          <p:cNvCxnSpPr/>
          <p:nvPr/>
        </p:nvCxnSpPr>
        <p:spPr>
          <a:xfrm>
            <a:off x="937375" y="2518425"/>
            <a:ext cx="7390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2" name="Google Shape;672;p125"/>
          <p:cNvSpPr txBox="1"/>
          <p:nvPr/>
        </p:nvSpPr>
        <p:spPr>
          <a:xfrm>
            <a:off x="899775" y="2619875"/>
            <a:ext cx="7428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914400" rtl="0" algn="l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Opción 1: Stemmizer: 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Logra esto recortando las palabras mediante un proceso heurístico. Es rápido y fácil de usar, pero a veces no es certero.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26"/>
          <p:cNvSpPr txBox="1"/>
          <p:nvPr/>
        </p:nvSpPr>
        <p:spPr>
          <a:xfrm>
            <a:off x="899775" y="1486675"/>
            <a:ext cx="7428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2000"/>
              <a:buFont typeface="Rubik"/>
              <a:buChar char="-"/>
            </a:pPr>
            <a:r>
              <a:rPr b="1" lang="es" sz="2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Llevar a raíz:</a:t>
            </a:r>
            <a:r>
              <a:rPr b="1"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buscamos llevar palabras distintas con significados similares a una forma común.</a:t>
            </a:r>
            <a:endParaRPr sz="2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8" name="Google Shape;678;p126"/>
          <p:cNvSpPr txBox="1"/>
          <p:nvPr/>
        </p:nvSpPr>
        <p:spPr>
          <a:xfrm>
            <a:off x="899775" y="6040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Normalizar 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Formas de hacerlo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79" name="Google Shape;679;p126"/>
          <p:cNvCxnSpPr/>
          <p:nvPr/>
        </p:nvCxnSpPr>
        <p:spPr>
          <a:xfrm>
            <a:off x="937375" y="2518425"/>
            <a:ext cx="7390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126"/>
          <p:cNvSpPr txBox="1"/>
          <p:nvPr/>
        </p:nvSpPr>
        <p:spPr>
          <a:xfrm>
            <a:off x="899775" y="2619875"/>
            <a:ext cx="7428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Opción 1: Lemmatizer: 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Logra esto utilizando un vocabulario y realizando un análisis morfológico de las palabras. Precisa que además de la palabra se le informe cual es la función de la palabra en el texto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81" name="Google Shape;681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375" y="3662800"/>
            <a:ext cx="7294800" cy="11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27"/>
          <p:cNvSpPr/>
          <p:nvPr/>
        </p:nvSpPr>
        <p:spPr>
          <a:xfrm>
            <a:off x="829200" y="3960525"/>
            <a:ext cx="7619100" cy="997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27"/>
          <p:cNvSpPr txBox="1"/>
          <p:nvPr/>
        </p:nvSpPr>
        <p:spPr>
          <a:xfrm>
            <a:off x="899775" y="6040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Normalizar 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Formas de hacerlo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8" name="Google Shape;688;p127"/>
          <p:cNvSpPr txBox="1"/>
          <p:nvPr/>
        </p:nvSpPr>
        <p:spPr>
          <a:xfrm>
            <a:off x="899775" y="1430150"/>
            <a:ext cx="7428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Opción 1: Lemmatizer: 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Logra esto utilizando un vocabulario y realizando un análisis morfológico de las palabras. Precisa que además de la palabra se le informe cual es la función de la palabra en el texto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89" name="Google Shape;689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375" y="2473075"/>
            <a:ext cx="7294800" cy="11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27"/>
          <p:cNvSpPr txBox="1"/>
          <p:nvPr/>
        </p:nvSpPr>
        <p:spPr>
          <a:xfrm>
            <a:off x="770175" y="3960525"/>
            <a:ext cx="7677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Para determinar la función de la palabra automáticamente nos ayudamos con la </a:t>
            </a:r>
            <a:r>
              <a:rPr b="1" i="0" lang="es" sz="16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función ‘nltk.pos_tag’.</a:t>
            </a:r>
            <a:r>
              <a:rPr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A esta función se le llama POS (Part of Speech)</a:t>
            </a:r>
            <a:endParaRPr i="0" sz="1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28"/>
          <p:cNvSpPr/>
          <p:nvPr/>
        </p:nvSpPr>
        <p:spPr>
          <a:xfrm>
            <a:off x="829200" y="3960525"/>
            <a:ext cx="7619100" cy="997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28"/>
          <p:cNvSpPr txBox="1"/>
          <p:nvPr/>
        </p:nvSpPr>
        <p:spPr>
          <a:xfrm>
            <a:off x="899775" y="6040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Normalizar 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Formas de hacerlo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7" name="Google Shape;697;p128"/>
          <p:cNvSpPr txBox="1"/>
          <p:nvPr/>
        </p:nvSpPr>
        <p:spPr>
          <a:xfrm>
            <a:off x="770175" y="3960525"/>
            <a:ext cx="7677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 más preciso que el Stemmizer, pero lleva más tiempo y su performance depende de la precisión con la que le pasemos los POS.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8" name="Google Shape;698;p128"/>
          <p:cNvSpPr txBox="1"/>
          <p:nvPr/>
        </p:nvSpPr>
        <p:spPr>
          <a:xfrm>
            <a:off x="1789125" y="2686150"/>
            <a:ext cx="54936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from nltk.stem import WordNetLemmatizer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wordnet_lemmatizer = WordNetLemmatizer()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wordnet_lemmatizer.lemmatize(palabra, get_wordnet_pos(palabra)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9" name="Google Shape;699;p128"/>
          <p:cNvSpPr txBox="1"/>
          <p:nvPr/>
        </p:nvSpPr>
        <p:spPr>
          <a:xfrm>
            <a:off x="781150" y="1804825"/>
            <a:ext cx="29172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[“was”, “running”, “hours”]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00" name="Google Shape;700;p128"/>
          <p:cNvSpPr txBox="1"/>
          <p:nvPr/>
        </p:nvSpPr>
        <p:spPr>
          <a:xfrm>
            <a:off x="5469225" y="1804825"/>
            <a:ext cx="2832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[“be”, “run”, “hour”]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01" name="Google Shape;701;p128"/>
          <p:cNvCxnSpPr/>
          <p:nvPr/>
        </p:nvCxnSpPr>
        <p:spPr>
          <a:xfrm>
            <a:off x="3989825" y="2061525"/>
            <a:ext cx="10695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29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Vectorización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0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472" name="Google Shape;472;p103"/>
          <p:cNvGraphicFramePr/>
          <p:nvPr/>
        </p:nvGraphicFramePr>
        <p:xfrm>
          <a:off x="705525" y="160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{C9C83A57-F9E9-4215-8D20-6A225B93855E}</a:tableStyleId>
              </a:tblPr>
              <a:tblGrid>
                <a:gridCol w="6455650"/>
              </a:tblGrid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¿Cómo anduvieron?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Actividad: Data Science en mi vida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Explicación: Procesamiento de Lenguaje Natural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Break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Hands-On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Lanzamiento Entrega 05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Cierre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130"/>
          <p:cNvPicPr preferRelativeResize="0"/>
          <p:nvPr/>
        </p:nvPicPr>
        <p:blipFill rotWithShape="1">
          <a:blip r:embed="rId3">
            <a:alphaModFix/>
          </a:blip>
          <a:srcRect b="40162" l="0" r="0" t="0"/>
          <a:stretch/>
        </p:blipFill>
        <p:spPr>
          <a:xfrm>
            <a:off x="1142438" y="2415525"/>
            <a:ext cx="5933724" cy="187422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130"/>
          <p:cNvSpPr txBox="1"/>
          <p:nvPr/>
        </p:nvSpPr>
        <p:spPr>
          <a:xfrm>
            <a:off x="879800" y="1061700"/>
            <a:ext cx="64590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Objetivo: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Representar cada texto (instancia de la base de datos) como un vector que podamos usar como vector de features para entrenar una de los modelos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13" name="Google Shape;713;p130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Vectorizar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14" name="Google Shape;714;p130"/>
          <p:cNvCxnSpPr/>
          <p:nvPr/>
        </p:nvCxnSpPr>
        <p:spPr>
          <a:xfrm>
            <a:off x="3268775" y="3467800"/>
            <a:ext cx="11898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31"/>
          <p:cNvSpPr txBox="1"/>
          <p:nvPr/>
        </p:nvSpPr>
        <p:spPr>
          <a:xfrm>
            <a:off x="879800" y="1061700"/>
            <a:ext cx="64590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Idea: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Generar un vector que represente todas las palabras del corpus. Representar cada instancia como un vector con la cantidad de veces que aparecen las palabras.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20" name="Google Shape;720;p131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Vectorizar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Bag of words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21" name="Google Shape;721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63" y="2329450"/>
            <a:ext cx="6105775" cy="26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32"/>
          <p:cNvSpPr txBox="1"/>
          <p:nvPr/>
        </p:nvSpPr>
        <p:spPr>
          <a:xfrm>
            <a:off x="879800" y="1061700"/>
            <a:ext cx="64590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Idea: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Generar un vector que represente todas las palabras del corpus. Representar cada instancia como un vector con la cantidad de veces que aparecen las palabras.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27" name="Google Shape;727;p132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Vectorizar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Bag of words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28" name="Google Shape;728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63" y="2329450"/>
            <a:ext cx="6105775" cy="26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9775" y="2231014"/>
            <a:ext cx="6105776" cy="2724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33"/>
          <p:cNvSpPr txBox="1"/>
          <p:nvPr/>
        </p:nvSpPr>
        <p:spPr>
          <a:xfrm>
            <a:off x="879800" y="1061700"/>
            <a:ext cx="64590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Para implementar esto utilizamos una función de sklearn llamada CountVectorizer:</a:t>
            </a:r>
            <a:endParaRPr sz="2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5" name="Google Shape;735;p133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Vectorizar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Bag of words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6" name="Google Shape;736;p133"/>
          <p:cNvSpPr txBox="1"/>
          <p:nvPr/>
        </p:nvSpPr>
        <p:spPr>
          <a:xfrm>
            <a:off x="1117125" y="2259750"/>
            <a:ext cx="6789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8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from sklearn.feature_extraction.text import CountVectorizer</a:t>
            </a:r>
            <a:endParaRPr i="0" sz="18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34"/>
          <p:cNvSpPr txBox="1"/>
          <p:nvPr/>
        </p:nvSpPr>
        <p:spPr>
          <a:xfrm>
            <a:off x="879800" y="1061700"/>
            <a:ext cx="64590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Para implementar esto utilizamos una función de sklearn llamada CountVectorizer:</a:t>
            </a:r>
            <a:endParaRPr sz="20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2" name="Google Shape;742;p134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Vectorizar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Bag of words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3" name="Google Shape;743;p134"/>
          <p:cNvSpPr txBox="1"/>
          <p:nvPr/>
        </p:nvSpPr>
        <p:spPr>
          <a:xfrm>
            <a:off x="1117125" y="2259750"/>
            <a:ext cx="6789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800" u="none" cap="none" strike="noStrike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from sklearn.feature_extraction.text import CountVectorizer</a:t>
            </a:r>
            <a:endParaRPr i="0" sz="1800" u="none" cap="none" strike="noStrike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4" name="Google Shape;744;p134"/>
          <p:cNvSpPr txBox="1"/>
          <p:nvPr/>
        </p:nvSpPr>
        <p:spPr>
          <a:xfrm>
            <a:off x="2113750" y="1725275"/>
            <a:ext cx="4916400" cy="230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24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Problema:</a:t>
            </a:r>
            <a:r>
              <a:rPr i="0" lang="es" sz="24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"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la cantidad de palabras en la base de datos suele ser muy grande. No conviene tener tantos features.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35"/>
          <p:cNvSpPr txBox="1"/>
          <p:nvPr/>
        </p:nvSpPr>
        <p:spPr>
          <a:xfrm>
            <a:off x="899775" y="1103875"/>
            <a:ext cx="69357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Solución (por ahora)</a:t>
            </a:r>
            <a:endParaRPr b="1" sz="24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Utilizamos sólo las palabras que aparecen una mayor cantidad de veces en el texto, o que aparecen en un mayor número de instancias.</a:t>
            </a:r>
            <a:endParaRPr i="0" sz="30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37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Hands-on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training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38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Hands-on training</a:t>
            </a:r>
            <a:endParaRPr/>
          </a:p>
        </p:txBody>
      </p:sp>
      <p:sp>
        <p:nvSpPr>
          <p:cNvPr id="764" name="Google Shape;764;p1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65" name="Google Shape;765;p138"/>
          <p:cNvSpPr txBox="1"/>
          <p:nvPr/>
        </p:nvSpPr>
        <p:spPr>
          <a:xfrm>
            <a:off x="2057400" y="1534825"/>
            <a:ext cx="7056900" cy="17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DS_Encuentro_33_NLTK.ipynb</a:t>
            </a:r>
            <a:endParaRPr sz="3400">
              <a:solidFill>
                <a:srgbClr val="351C75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Parte 1 a 3</a:t>
            </a:r>
            <a:endParaRPr sz="24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BDE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9"/>
          <p:cNvSpPr txBox="1"/>
          <p:nvPr>
            <p:ph idx="4294967295" type="title"/>
          </p:nvPr>
        </p:nvSpPr>
        <p:spPr>
          <a:xfrm>
            <a:off x="729450" y="587675"/>
            <a:ext cx="4456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FFFFFF"/>
                </a:solidFill>
              </a:rPr>
              <a:t>Proyecto 2: </a:t>
            </a:r>
            <a:r>
              <a:rPr lang="es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Lanzamiento</a:t>
            </a:r>
            <a:r>
              <a:rPr lang="es" sz="3800">
                <a:solidFill>
                  <a:srgbClr val="FFFFFF"/>
                </a:solidFill>
              </a:rPr>
              <a:t> </a:t>
            </a:r>
            <a:r>
              <a:rPr lang="es" sz="3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Entrega 05</a:t>
            </a:r>
            <a:endParaRPr sz="380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771" name="Google Shape;771;p139"/>
          <p:cNvPicPr preferRelativeResize="0"/>
          <p:nvPr/>
        </p:nvPicPr>
        <p:blipFill rotWithShape="1">
          <a:blip r:embed="rId3">
            <a:alphaModFix/>
          </a:blip>
          <a:srcRect b="0" l="3806" r="3815" t="0"/>
          <a:stretch/>
        </p:blipFill>
        <p:spPr>
          <a:xfrm>
            <a:off x="5870725" y="2259875"/>
            <a:ext cx="2502000" cy="24864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2" name="Google Shape;772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BDE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4"/>
          <p:cNvSpPr txBox="1"/>
          <p:nvPr>
            <p:ph idx="4294967295" type="title"/>
          </p:nvPr>
        </p:nvSpPr>
        <p:spPr>
          <a:xfrm>
            <a:off x="729450" y="838200"/>
            <a:ext cx="4299300" cy="21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¿Dónde estamos?</a:t>
            </a:r>
            <a:endParaRPr b="1" sz="3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78" name="Google Shape;478;p104"/>
          <p:cNvPicPr preferRelativeResize="0"/>
          <p:nvPr/>
        </p:nvPicPr>
        <p:blipFill rotWithShape="1">
          <a:blip r:embed="rId3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40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2: Modelado (Entrega 05)</a:t>
            </a:r>
            <a:endParaRPr/>
          </a:p>
        </p:txBody>
      </p:sp>
      <p:sp>
        <p:nvSpPr>
          <p:cNvPr id="778" name="Google Shape;778;p1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79" name="Google Shape;779;p140"/>
          <p:cNvSpPr txBox="1"/>
          <p:nvPr/>
        </p:nvSpPr>
        <p:spPr>
          <a:xfrm>
            <a:off x="4501325" y="1444950"/>
            <a:ext cx="41877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Bajar los materiales.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Leer la Checklist</a:t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1A1A1A"/>
                </a:solidFill>
                <a:latin typeface="Rubik"/>
                <a:ea typeface="Rubik"/>
                <a:cs typeface="Rubik"/>
                <a:sym typeface="Rubik"/>
              </a:rPr>
              <a:t>¡Empezar a trabajar en la entrega!</a:t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2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80" name="Google Shape;780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444950"/>
            <a:ext cx="3266426" cy="3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4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42"/>
          <p:cNvSpPr txBox="1"/>
          <p:nvPr/>
        </p:nvSpPr>
        <p:spPr>
          <a:xfrm>
            <a:off x="2510625" y="503550"/>
            <a:ext cx="63015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NLP</a:t>
            </a:r>
            <a:endParaRPr b="1" sz="3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Introducción corta a NLP, accesible y gráfica (con muy poca matemática):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3"/>
              </a:rPr>
              <a:t>https://towardsdatascience.com/introduction-to-natural-language-processing-for-text-df845750fb63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	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Otra parecida, pero más enfocada en la parte lingüística: </a:t>
            </a:r>
            <a:r>
              <a:rPr lang="es" sz="1200">
                <a:solidFill>
                  <a:srgbClr val="009BDE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4"/>
              </a:rPr>
              <a:t>https://medium.com/@gon.esbuyo/get-started-with-nlp-part-i-d67ca26cc828</a:t>
            </a:r>
            <a:endParaRPr sz="12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Bibliografía extendida sobre NLP con NLTK (libro open access):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Natural Language Processing with Python - </a:t>
            </a:r>
            <a:r>
              <a:rPr lang="es">
                <a:solidFill>
                  <a:srgbClr val="009BDE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5"/>
              </a:rPr>
              <a:t>https://www.nltk.org/book/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1" name="Google Shape;791;p1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92" name="Google Shape;792;p14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</a:t>
            </a:r>
            <a:endParaRPr/>
          </a:p>
        </p:txBody>
      </p:sp>
      <p:cxnSp>
        <p:nvCxnSpPr>
          <p:cNvPr id="793" name="Google Shape;793;p142"/>
          <p:cNvCxnSpPr/>
          <p:nvPr/>
        </p:nvCxnSpPr>
        <p:spPr>
          <a:xfrm>
            <a:off x="2580825" y="2223475"/>
            <a:ext cx="6161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4" name="Google Shape;794;p142"/>
          <p:cNvCxnSpPr/>
          <p:nvPr/>
        </p:nvCxnSpPr>
        <p:spPr>
          <a:xfrm>
            <a:off x="2580825" y="2817775"/>
            <a:ext cx="6161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43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Recordatorio sobre condiciones de aprobación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05" name="Google Shape;805;p144"/>
          <p:cNvSpPr txBox="1"/>
          <p:nvPr>
            <p:ph idx="4294967295" type="title"/>
          </p:nvPr>
        </p:nvSpPr>
        <p:spPr>
          <a:xfrm>
            <a:off x="727650" y="512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</a:rPr>
              <a:t>Proyectos · </a:t>
            </a:r>
            <a:r>
              <a:rPr lang="es">
                <a:solidFill>
                  <a:srgbClr val="434343"/>
                </a:solidFill>
              </a:rPr>
              <a:t>Condiciones de aprobación</a:t>
            </a:r>
            <a:endParaRPr>
              <a:solidFill>
                <a:srgbClr val="009BDE"/>
              </a:solidFill>
            </a:endParaRPr>
          </a:p>
        </p:txBody>
      </p:sp>
      <p:cxnSp>
        <p:nvCxnSpPr>
          <p:cNvPr id="806" name="Google Shape;806;p144"/>
          <p:cNvCxnSpPr/>
          <p:nvPr/>
        </p:nvCxnSpPr>
        <p:spPr>
          <a:xfrm>
            <a:off x="812175" y="1208900"/>
            <a:ext cx="761700" cy="0"/>
          </a:xfrm>
          <a:prstGeom prst="straightConnector1">
            <a:avLst/>
          </a:prstGeom>
          <a:noFill/>
          <a:ln cap="flat" cmpd="sng" w="38100">
            <a:solidFill>
              <a:srgbClr val="009BD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144"/>
          <p:cNvSpPr txBox="1"/>
          <p:nvPr/>
        </p:nvSpPr>
        <p:spPr>
          <a:xfrm>
            <a:off x="812175" y="1552750"/>
            <a:ext cx="7262100" cy="2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Los/as evaluadores/as considerarán una entrega como </a:t>
            </a:r>
            <a:r>
              <a:rPr b="1" lang="es" sz="1600">
                <a:solidFill>
                  <a:srgbClr val="1A9988"/>
                </a:solidFill>
                <a:latin typeface="Rubik"/>
                <a:ea typeface="Rubik"/>
                <a:cs typeface="Rubik"/>
                <a:sym typeface="Rubik"/>
              </a:rPr>
              <a:t>Aprobada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cuando el/la estudiante haya cumplido satisfactoriamente el 100% de los puntos que pide el checklist (aunque no los haya hecho a todos perfectos).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Caso contrario, el/la evaluador/a considerará la entrega como </a:t>
            </a:r>
            <a:r>
              <a:rPr b="1" lang="es" sz="1600">
                <a:solidFill>
                  <a:srgbClr val="EB5600"/>
                </a:solidFill>
                <a:latin typeface="Rubik"/>
                <a:ea typeface="Rubik"/>
                <a:cs typeface="Rubik"/>
                <a:sym typeface="Rubik"/>
              </a:rPr>
              <a:t>Para rehacer.</a:t>
            </a:r>
            <a:endParaRPr b="1" sz="1600">
              <a:solidFill>
                <a:srgbClr val="EB56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rgbClr val="EB5600"/>
                </a:solidFill>
                <a:latin typeface="Rubik Light"/>
                <a:ea typeface="Rubik Light"/>
                <a:cs typeface="Rubik Light"/>
                <a:sym typeface="Rubik Light"/>
              </a:rPr>
              <a:t>Nota: no hay un límite de iteraciones (el/la estudiante puede tener que rehacer su trabajo todas las veces que sea necesario hasta aprobar).</a:t>
            </a:r>
            <a:endParaRPr i="1" sz="1600">
              <a:solidFill>
                <a:srgbClr val="EB56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45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próxima</a:t>
            </a:r>
            <a:endParaRPr/>
          </a:p>
        </p:txBody>
      </p:sp>
      <p:sp>
        <p:nvSpPr>
          <p:cNvPr id="813" name="Google Shape;813;p145"/>
          <p:cNvSpPr txBox="1"/>
          <p:nvPr/>
        </p:nvSpPr>
        <p:spPr>
          <a:xfrm>
            <a:off x="729450" y="1547250"/>
            <a:ext cx="76887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Terminar de ver los videos de la plataforma “Procesamiento del Lenguaje Natural”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Trabajar en la entrega 05.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Completar Notebook de hoy y atrasados.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05"/>
          <p:cNvSpPr txBox="1"/>
          <p:nvPr>
            <p:ph type="title"/>
          </p:nvPr>
        </p:nvSpPr>
        <p:spPr>
          <a:xfrm>
            <a:off x="729450" y="587675"/>
            <a:ext cx="4456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anduvieron?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06"/>
          <p:cNvSpPr txBox="1"/>
          <p:nvPr>
            <p:ph type="title"/>
          </p:nvPr>
        </p:nvSpPr>
        <p:spPr>
          <a:xfrm>
            <a:off x="729450" y="587675"/>
            <a:ext cx="6067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Actividad: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Science en mi vida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07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Data Science en mi vida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5" name="Google Shape;495;p107"/>
          <p:cNvSpPr txBox="1"/>
          <p:nvPr/>
        </p:nvSpPr>
        <p:spPr>
          <a:xfrm>
            <a:off x="899775" y="1044225"/>
            <a:ext cx="6884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¡Preparen sus charlas relámpago! 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En 7 minutos con 7 slides comparte con tus compañeros: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En qué problemas estás aplicando lo aprendido en Data Science y cómo lo estás haciendo. </a:t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O bien, en qué problemas te gustaría aplicar Data Science y cómo lo harías.</a:t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¡Elige algún tema o proyecto que te interese y relaciónalo con lo aprendido!</a:t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8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Procesamiento de Lenguaje Natural (NLP)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109"/>
          <p:cNvPicPr preferRelativeResize="0"/>
          <p:nvPr/>
        </p:nvPicPr>
        <p:blipFill rotWithShape="1">
          <a:blip r:embed="rId3">
            <a:alphaModFix/>
          </a:blip>
          <a:srcRect b="10778" l="1150" r="1335" t="11005"/>
          <a:stretch/>
        </p:blipFill>
        <p:spPr>
          <a:xfrm>
            <a:off x="1586325" y="2021850"/>
            <a:ext cx="5287700" cy="20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109"/>
          <p:cNvSpPr txBox="1"/>
          <p:nvPr/>
        </p:nvSpPr>
        <p:spPr>
          <a:xfrm>
            <a:off x="899775" y="1159050"/>
            <a:ext cx="78009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Sabemos trabajar con datos </a:t>
            </a:r>
            <a:r>
              <a:rPr b="1"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estructurados</a:t>
            </a: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(tablas y números).</a:t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